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handoutMasterIdLst>
    <p:handoutMasterId r:id="rId23"/>
  </p:handoutMasterIdLst>
  <p:sldIdLst>
    <p:sldId id="25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7" r:id="rId21"/>
    <p:sldId id="276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9E76745B-5B6B-4969-9C5F-1CC030ABD2DC}" type="datetimeFigureOut">
              <a:rPr lang="zh-CN" altLang="en-US"/>
              <a:pPr>
                <a:defRPr/>
              </a:pPr>
              <a:t>2015/4/21</a:t>
            </a:fld>
            <a:endParaRPr lang="en-US" altLang="zh-CN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B78FF724-0F01-4A89-AA3C-DCC1898EE8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873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矩形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圆角矩形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圆角矩形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矩形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矩形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矩形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矩形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7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B52F9-9158-4FD1-AE5A-7BAC0C633A50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18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69E950-5DFF-4F75-961F-85CC09C76B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793E-022E-45B1-8644-A0894912CC2F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0C908-F298-4E4B-88E9-F7DC40DFF4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33AB1-98F4-4A00-B489-DEA104B701BA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F786-8BEF-4A32-BDF7-A087B4C61D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矩形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圆角矩形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圆角矩形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矩形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矩形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矩形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矩形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7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B538E-AE93-414A-955A-5BB63B1FF8CC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18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5572A9-8F4A-4C17-88C3-6EA56F408E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B116-453C-491F-BF5B-129C84569C8F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BB009-79E7-4A92-A550-E4740E6FD3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337BC-C14A-42E4-9753-D1286C5F05A7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1DFC-80BD-4D24-9774-53031B1564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40081-1B0D-4E11-A834-DB8A9473E956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E22E9-9BD1-4C9E-B9B9-08CA177793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7C3C46-BEC4-44E1-A37A-677331E15B60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8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E0632B-6F2F-4FB6-912B-6ECCBDFE5A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69D9-866F-4CE4-9CC2-530ACBE12E11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655E-FD4A-4134-BEB4-E86CFA4326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0C06C-0E62-466E-BBA3-E5E0FEC0C064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A0AB5-4A2C-4F0D-8292-2AAF7183AA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6086-24D9-4C6D-9B30-80545FD49886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76FBA-F2C7-43F4-99C4-5A52CC7376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1C442-D63C-4918-9C6B-A1B87D18679B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BE192-3259-4F4A-B92D-45FFE43444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FF751-8AE9-4A50-856D-4EC0BAC95CED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DC69B-D572-467D-999F-9226C6562F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F72F-0FBB-4F2C-AFE8-3A71D90ECABC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4540C-19EA-4DE5-B336-FD95AC1A3A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8C0FD-69B8-43EB-A041-6247F0C6E8A6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3C71-BC24-4A49-8904-F8515D9FE3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712F-6C1C-4A4A-8C3F-4462AA773C51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62D2-0CC0-4174-B688-29AC51C118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30EE-28E7-4811-A12B-0E9980780AEC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041DA-5059-4046-ADD0-91AFC0642EE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79FFCC-DC5D-4CCC-859F-C0B012258B07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8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43B89B-8CC4-4EBD-9FA7-6F07236847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048D9-0521-4D40-9DD3-D0DAA5DA5C62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312E0-1E94-4935-AE1B-3597A1CBF9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2DB2-20AA-45B3-A626-3B5D6475EDF1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A0ED-8C64-405B-A5EE-F5639FC940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F29DF-4060-465C-8EFF-6BF4E8A0D708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7ACA-CFE5-4BEA-BD35-525F4F2929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3FEEE-6085-4F04-A355-57A6F63F9B08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C871A-D141-436D-80D6-1AA8F7E95F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矩形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标题占位符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40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A341483-3D36-4059-8B7C-51706FD8D635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F66FBB-073A-48EE-8B83-DEA830DBE8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2" r:id="rId2"/>
    <p:sldLayoutId id="2147483721" r:id="rId3"/>
    <p:sldLayoutId id="2147483720" r:id="rId4"/>
    <p:sldLayoutId id="2147483732" r:id="rId5"/>
    <p:sldLayoutId id="2147483733" r:id="rId6"/>
    <p:sldLayoutId id="2147483719" r:id="rId7"/>
    <p:sldLayoutId id="2147483718" r:id="rId8"/>
    <p:sldLayoutId id="2147483717" r:id="rId9"/>
    <p:sldLayoutId id="2147483716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方正姚体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矩形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27" name="标题占位符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3328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4BC1CD8-C570-4583-AD8B-D6C4C8FCE98F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924DA6-7532-4C44-8CBF-26E16284F9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29" r:id="rId3"/>
    <p:sldLayoutId id="2147483728" r:id="rId4"/>
    <p:sldLayoutId id="2147483735" r:id="rId5"/>
    <p:sldLayoutId id="2147483736" r:id="rId6"/>
    <p:sldLayoutId id="2147483727" r:id="rId7"/>
    <p:sldLayoutId id="2147483726" r:id="rId8"/>
    <p:sldLayoutId id="2147483725" r:id="rId9"/>
    <p:sldLayoutId id="2147483724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方正姚体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/>
          <a:cs typeface="方正姚体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1470025"/>
          </a:xfrm>
        </p:spPr>
        <p:txBody>
          <a:bodyPr/>
          <a:lstStyle/>
          <a:p>
            <a:pPr algn="ctr" eaLnBrk="1" hangingPunct="1"/>
            <a:r>
              <a:rPr lang="zh-CN" altLang="en-US" sz="4000" dirty="0" smtClean="0"/>
              <a:t>国家体育总局</a:t>
            </a:r>
            <a:r>
              <a:rPr lang="en-US" altLang="zh-CN" sz="4000" dirty="0" smtClean="0"/>
              <a:t>2015-2017</a:t>
            </a:r>
            <a:r>
              <a:rPr lang="zh-CN" altLang="en-US" sz="4000" dirty="0" smtClean="0"/>
              <a:t>精英教练员双百培养计划</a:t>
            </a:r>
            <a:r>
              <a:rPr lang="en-US" altLang="zh-CN" sz="4000" dirty="0" smtClean="0"/>
              <a:t>》</a:t>
            </a:r>
            <a:r>
              <a:rPr lang="zh-CN" altLang="en-US" sz="4000" dirty="0" smtClean="0"/>
              <a:t>业余训练资助对象答辩报告</a:t>
            </a:r>
          </a:p>
        </p:txBody>
      </p:sp>
      <p:sp>
        <p:nvSpPr>
          <p:cNvPr id="26626" name="副标题 2"/>
          <p:cNvSpPr>
            <a:spLocks noGrp="1"/>
          </p:cNvSpPr>
          <p:nvPr>
            <p:ph type="subTitle" idx="1"/>
          </p:nvPr>
        </p:nvSpPr>
        <p:spPr>
          <a:xfrm>
            <a:off x="468312" y="4292600"/>
            <a:ext cx="6263927" cy="1800696"/>
          </a:xfrm>
        </p:spPr>
        <p:txBody>
          <a:bodyPr/>
          <a:lstStyle/>
          <a:p>
            <a:pPr marL="63500" eaLnBrk="1" hangingPunct="1"/>
            <a:endParaRPr lang="en-US" altLang="zh-CN" dirty="0" smtClean="0"/>
          </a:p>
          <a:p>
            <a:pPr marL="63500" eaLnBrk="1" hangingPunct="1"/>
            <a:r>
              <a:rPr lang="zh-CN" altLang="en-US" dirty="0" smtClean="0">
                <a:latin typeface="+mj-ea"/>
                <a:ea typeface="+mj-ea"/>
              </a:rPr>
              <a:t>报  告  人：</a:t>
            </a:r>
            <a:endParaRPr lang="en-US" altLang="zh-CN" dirty="0" smtClean="0">
              <a:latin typeface="+mj-ea"/>
              <a:ea typeface="+mj-ea"/>
            </a:endParaRPr>
          </a:p>
          <a:p>
            <a:pPr marL="63500" eaLnBrk="1" hangingPunct="1"/>
            <a:r>
              <a:rPr lang="zh-CN" altLang="en-US" dirty="0" smtClean="0">
                <a:latin typeface="+mj-ea"/>
                <a:ea typeface="+mj-ea"/>
              </a:rPr>
              <a:t>执教项目：</a:t>
            </a:r>
            <a:endParaRPr lang="en-US" altLang="zh-CN" dirty="0" smtClean="0">
              <a:latin typeface="+mj-ea"/>
              <a:ea typeface="+mj-ea"/>
            </a:endParaRPr>
          </a:p>
          <a:p>
            <a:pPr marL="63500" eaLnBrk="1" hangingPunct="1"/>
            <a:r>
              <a:rPr lang="zh-CN" altLang="en-US" dirty="0" smtClean="0">
                <a:latin typeface="+mj-ea"/>
                <a:ea typeface="+mj-ea"/>
              </a:rPr>
              <a:t>申报单位：</a:t>
            </a:r>
            <a:r>
              <a:rPr lang="en-US" altLang="zh-CN" dirty="0" smtClean="0">
                <a:latin typeface="+mj-ea"/>
                <a:ea typeface="+mj-ea"/>
              </a:rPr>
              <a:t>  </a:t>
            </a:r>
            <a:endParaRPr lang="zh-CN" altLang="en-US" dirty="0" smtClean="0">
              <a:latin typeface="+mj-ea"/>
              <a:ea typeface="+mj-ea"/>
            </a:endParaRPr>
          </a:p>
        </p:txBody>
      </p:sp>
      <p:pic>
        <p:nvPicPr>
          <p:cNvPr id="1026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516216" y="332656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二</a:t>
            </a:r>
            <a:r>
              <a:rPr lang="en-US" altLang="zh-CN" dirty="0" smtClean="0">
                <a:cs typeface="+mj-cs"/>
              </a:rPr>
              <a:t>.</a:t>
            </a:r>
            <a:r>
              <a:rPr lang="zh-CN" altLang="en-US" dirty="0" smtClean="0">
                <a:cs typeface="+mj-cs"/>
              </a:rPr>
              <a:t>对项目青少年训练规律的认识</a:t>
            </a:r>
            <a:endParaRPr lang="zh-CN" altLang="en-US" dirty="0">
              <a:cs typeface="+mj-cs"/>
            </a:endParaRPr>
          </a:p>
        </p:txBody>
      </p:sp>
      <p:sp>
        <p:nvSpPr>
          <p:cNvPr id="35842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lvl="0" indent="0">
              <a:buNone/>
            </a:pPr>
            <a:r>
              <a:rPr lang="en-US" altLang="zh-CN" kern="100" dirty="0">
                <a:solidFill>
                  <a:srgbClr val="1D1B11"/>
                </a:solidFill>
                <a:latin typeface="宋体"/>
                <a:cs typeface="Times New Roman"/>
              </a:rPr>
              <a:t>4.</a:t>
            </a:r>
            <a:r>
              <a:rPr lang="zh-CN" altLang="zh-CN" kern="100" dirty="0">
                <a:solidFill>
                  <a:srgbClr val="1D1B11"/>
                </a:solidFill>
                <a:cs typeface="Times New Roman"/>
              </a:rPr>
              <a:t>对团队管理规律的认识</a:t>
            </a:r>
            <a:endParaRPr lang="zh-CN" altLang="en-US" dirty="0">
              <a:solidFill>
                <a:prstClr val="black"/>
              </a:solidFill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三</a:t>
            </a:r>
            <a:r>
              <a:rPr lang="en-US" altLang="zh-CN" dirty="0" smtClean="0">
                <a:cs typeface="+mj-cs"/>
              </a:rPr>
              <a:t>. </a:t>
            </a:r>
            <a:r>
              <a:rPr lang="zh-CN" altLang="en-US" dirty="0" smtClean="0">
                <a:cs typeface="+mj-cs"/>
              </a:rPr>
              <a:t>对执教成功经验的总结</a:t>
            </a:r>
            <a:endParaRPr lang="zh-CN" altLang="en-US" dirty="0">
              <a:cs typeface="+mj-cs"/>
            </a:endParaRPr>
          </a:p>
        </p:txBody>
      </p:sp>
      <p:sp>
        <p:nvSpPr>
          <p:cNvPr id="36866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indent="0" algn="just">
              <a:spcAft>
                <a:spcPts val="0"/>
              </a:spcAft>
              <a:buNone/>
            </a:pPr>
            <a:r>
              <a:rPr lang="en-US" altLang="zh-CN" kern="100" dirty="0" smtClean="0">
                <a:solidFill>
                  <a:srgbClr val="1D1B11"/>
                </a:solidFill>
                <a:latin typeface="宋体"/>
              </a:rPr>
              <a:t>1</a:t>
            </a: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.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执教对象的基本情况</a:t>
            </a:r>
            <a:endParaRPr lang="zh-CN" altLang="zh-CN" sz="1600" kern="100" dirty="0">
              <a:latin typeface="Times New Roman"/>
            </a:endParaRPr>
          </a:p>
          <a:p>
            <a:pPr eaLnBrk="1" hangingPunct="1">
              <a:buFont typeface="Georgia" pitchFamily="18" charset="0"/>
              <a:buNone/>
            </a:pPr>
            <a:endParaRPr lang="zh-CN" altLang="zh-CN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三</a:t>
            </a:r>
            <a:r>
              <a:rPr lang="en-US" altLang="zh-CN" dirty="0" smtClean="0">
                <a:cs typeface="+mj-cs"/>
              </a:rPr>
              <a:t>. </a:t>
            </a:r>
            <a:r>
              <a:rPr lang="zh-CN" altLang="en-US" dirty="0" smtClean="0">
                <a:cs typeface="+mj-cs"/>
              </a:rPr>
              <a:t>对执教成功经验的总结</a:t>
            </a:r>
            <a:endParaRPr lang="zh-CN" altLang="en-US" dirty="0">
              <a:cs typeface="+mj-cs"/>
            </a:endParaRPr>
          </a:p>
        </p:txBody>
      </p:sp>
      <p:sp>
        <p:nvSpPr>
          <p:cNvPr id="37890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2.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执教过程与阶段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特点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三</a:t>
            </a:r>
            <a:r>
              <a:rPr lang="en-US" altLang="zh-CN" dirty="0" smtClean="0">
                <a:cs typeface="+mj-cs"/>
              </a:rPr>
              <a:t>. </a:t>
            </a:r>
            <a:r>
              <a:rPr lang="zh-CN" altLang="en-US" dirty="0" smtClean="0">
                <a:cs typeface="+mj-cs"/>
              </a:rPr>
              <a:t>对执教成功经验的总结</a:t>
            </a:r>
            <a:endParaRPr lang="zh-CN" altLang="en-US" dirty="0">
              <a:cs typeface="+mj-cs"/>
            </a:endParaRPr>
          </a:p>
        </p:txBody>
      </p:sp>
      <p:sp>
        <p:nvSpPr>
          <p:cNvPr id="38914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3.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主要问题与解决措施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  <a:p>
            <a:pPr eaLnBrk="1" hangingPunct="1">
              <a:buFont typeface="Georgia" pitchFamily="18" charset="0"/>
              <a:buNone/>
            </a:pPr>
            <a:endParaRPr lang="zh-CN" altLang="zh-CN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三</a:t>
            </a:r>
            <a:r>
              <a:rPr lang="en-US" altLang="zh-CN" dirty="0" smtClean="0">
                <a:cs typeface="+mj-cs"/>
              </a:rPr>
              <a:t>. </a:t>
            </a:r>
            <a:r>
              <a:rPr lang="zh-CN" altLang="en-US" dirty="0" smtClean="0">
                <a:cs typeface="+mj-cs"/>
              </a:rPr>
              <a:t>对执教成功经验的总结</a:t>
            </a:r>
            <a:endParaRPr lang="zh-CN" altLang="en-US" dirty="0">
              <a:cs typeface="+mj-cs"/>
            </a:endParaRPr>
          </a:p>
        </p:txBody>
      </p:sp>
      <p:sp>
        <p:nvSpPr>
          <p:cNvPr id="39938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4.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执教反思与经验启示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/>
          <a:lstStyle/>
          <a:p>
            <a:pPr eaLnBrk="1" hangingPunct="1"/>
            <a:r>
              <a:rPr lang="zh-CN" altLang="en-US" sz="3600" dirty="0" smtClean="0"/>
              <a:t>四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对未来执教思路的构想</a:t>
            </a:r>
          </a:p>
        </p:txBody>
      </p:sp>
      <p:sp>
        <p:nvSpPr>
          <p:cNvPr id="41986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indent="0" algn="just">
              <a:spcAft>
                <a:spcPts val="0"/>
              </a:spcAft>
              <a:buNone/>
            </a:pPr>
            <a:r>
              <a:rPr lang="en-US" altLang="zh-CN" kern="100" dirty="0" smtClean="0">
                <a:solidFill>
                  <a:srgbClr val="1D1B11"/>
                </a:solidFill>
                <a:latin typeface="宋体"/>
              </a:rPr>
              <a:t>1</a:t>
            </a: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执教生涯目标与规划</a:t>
            </a:r>
            <a:endParaRPr lang="zh-CN" altLang="zh-CN" sz="1600" kern="100" dirty="0">
              <a:latin typeface="Times New Roman"/>
            </a:endParaRPr>
          </a:p>
          <a:p>
            <a:pPr eaLnBrk="1" hangingPunct="1">
              <a:buFont typeface="Georgia" pitchFamily="18" charset="0"/>
              <a:buNone/>
            </a:pPr>
            <a:endParaRPr lang="zh-CN" altLang="zh-CN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/>
          <a:lstStyle/>
          <a:p>
            <a:pPr eaLnBrk="1" hangingPunct="1"/>
            <a:r>
              <a:rPr lang="zh-CN" altLang="en-US" sz="3600" dirty="0" smtClean="0"/>
              <a:t>四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对未来执教思路的构想</a:t>
            </a:r>
          </a:p>
        </p:txBody>
      </p:sp>
      <p:sp>
        <p:nvSpPr>
          <p:cNvPr id="43010" name="内容占位符 2"/>
          <p:cNvSpPr>
            <a:spLocks noGrp="1"/>
          </p:cNvSpPr>
          <p:nvPr>
            <p:ph idx="1"/>
          </p:nvPr>
        </p:nvSpPr>
        <p:spPr>
          <a:xfrm>
            <a:off x="468313" y="1844675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2.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所要解决的关键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问题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/>
          <a:lstStyle/>
          <a:p>
            <a:pPr eaLnBrk="1" hangingPunct="1"/>
            <a:r>
              <a:rPr lang="zh-CN" altLang="en-US" sz="3600" dirty="0" smtClean="0"/>
              <a:t>四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对未来执教思路的构想</a:t>
            </a:r>
          </a:p>
        </p:txBody>
      </p:sp>
      <p:sp>
        <p:nvSpPr>
          <p:cNvPr id="44034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3.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拟采取的措施与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思路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/>
          <a:lstStyle/>
          <a:p>
            <a:pPr eaLnBrk="1" hangingPunct="1"/>
            <a:r>
              <a:rPr lang="zh-CN" altLang="en-US" sz="3600" dirty="0" smtClean="0"/>
              <a:t>四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对未来执教思路的构想</a:t>
            </a:r>
            <a:endParaRPr lang="zh-CN" altLang="en-US" sz="3600" dirty="0" smtClean="0"/>
          </a:p>
        </p:txBody>
      </p:sp>
      <p:sp>
        <p:nvSpPr>
          <p:cNvPr id="45058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4.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入选精英计划的构想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  <a:p>
            <a:pPr eaLnBrk="1" hangingPunct="1">
              <a:buFont typeface="Georgia" pitchFamily="18" charset="0"/>
              <a:buNone/>
            </a:pPr>
            <a:endParaRPr lang="zh-CN" altLang="en-US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/>
              <a:t>四</a:t>
            </a:r>
            <a:r>
              <a:rPr lang="en-US" altLang="zh-CN" sz="3600" dirty="0"/>
              <a:t>. </a:t>
            </a:r>
            <a:r>
              <a:rPr lang="zh-CN" altLang="en-US" sz="3600" dirty="0"/>
              <a:t>对未来执教思路的</a:t>
            </a:r>
            <a:r>
              <a:rPr lang="zh-CN" altLang="en-US" sz="3600" dirty="0" smtClean="0"/>
              <a:t>构想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lvl="0" indent="0">
              <a:buNone/>
            </a:pPr>
            <a:r>
              <a:rPr lang="en-US" altLang="zh-CN" kern="0" dirty="0" smtClean="0">
                <a:solidFill>
                  <a:srgbClr val="1D1B11"/>
                </a:solidFill>
                <a:latin typeface="宋体"/>
                <a:cs typeface="Arial"/>
              </a:rPr>
              <a:t>5.</a:t>
            </a:r>
            <a:r>
              <a:rPr lang="zh-CN" altLang="en-US" kern="0" dirty="0" smtClean="0">
                <a:solidFill>
                  <a:srgbClr val="1D1B11"/>
                </a:solidFill>
                <a:latin typeface="宋体"/>
                <a:cs typeface="Arial"/>
              </a:rPr>
              <a:t>个人对精英教练员“双百培养计划”的认识和看法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  <a:p>
            <a:pPr marL="109537" indent="0">
              <a:buNone/>
            </a:pP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  <p:pic>
        <p:nvPicPr>
          <p:cNvPr id="5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6066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18487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目录</a:t>
            </a:r>
            <a:endParaRPr lang="zh-CN" altLang="en-US" dirty="0">
              <a:cs typeface="+mj-cs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395536" y="1916832"/>
            <a:ext cx="8362950" cy="4103688"/>
          </a:xfrm>
        </p:spPr>
        <p:txBody>
          <a:bodyPr/>
          <a:lstStyle/>
          <a:p>
            <a:pPr marL="514350" indent="-514350" eaLnBrk="1" hangingPunct="1">
              <a:buFont typeface="Georgia" pitchFamily="18" charset="0"/>
              <a:buNone/>
            </a:pPr>
            <a:endParaRPr lang="zh-CN" altLang="en-US" dirty="0" smtClean="0"/>
          </a:p>
          <a:p>
            <a:pPr marL="0" indent="0" eaLnBrk="1" hangingPunct="1">
              <a:buNone/>
            </a:pPr>
            <a:r>
              <a:rPr lang="zh-CN" altLang="en-US" dirty="0" smtClean="0"/>
              <a:t>一、对项目发展趋势的把握</a:t>
            </a:r>
            <a:endParaRPr lang="en-US" altLang="zh-CN" dirty="0" smtClean="0"/>
          </a:p>
          <a:p>
            <a:pPr marL="0" indent="0" eaLnBrk="1" hangingPunct="1">
              <a:buNone/>
            </a:pPr>
            <a:r>
              <a:rPr lang="zh-CN" altLang="en-US" dirty="0" smtClean="0"/>
              <a:t>二、对项目青少年训练规律的认识</a:t>
            </a:r>
            <a:endParaRPr lang="en-US" altLang="zh-CN" dirty="0" smtClean="0"/>
          </a:p>
          <a:p>
            <a:pPr marL="0" indent="0" eaLnBrk="1" hangingPunct="1">
              <a:buNone/>
            </a:pPr>
            <a:r>
              <a:rPr lang="zh-CN" altLang="en-US" dirty="0" smtClean="0"/>
              <a:t>三、对执教成功经验的总结</a:t>
            </a:r>
            <a:endParaRPr lang="en-US" altLang="zh-CN" dirty="0" smtClean="0"/>
          </a:p>
          <a:p>
            <a:pPr marL="0" indent="0" eaLnBrk="1" hangingPunct="1">
              <a:buNone/>
            </a:pPr>
            <a:r>
              <a:rPr lang="zh-CN" altLang="en-US" dirty="0" smtClean="0"/>
              <a:t>四、对未来执教思路的</a:t>
            </a:r>
            <a:r>
              <a:rPr lang="zh-CN" altLang="en-US" dirty="0" smtClean="0"/>
              <a:t>构想</a:t>
            </a:r>
            <a:endParaRPr lang="en-US" altLang="zh-CN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516216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/>
          <a:lstStyle/>
          <a:p>
            <a:pPr eaLnBrk="1" hangingPunct="1"/>
            <a:endParaRPr lang="zh-CN" altLang="en-US" sz="3600" dirty="0" smtClean="0"/>
          </a:p>
        </p:txBody>
      </p:sp>
      <p:sp>
        <p:nvSpPr>
          <p:cNvPr id="46082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endParaRPr lang="en-US" altLang="zh-CN" dirty="0" smtClean="0"/>
          </a:p>
          <a:p>
            <a:pPr algn="ctr" eaLnBrk="1" hangingPunct="1">
              <a:buFont typeface="Georgia" pitchFamily="18" charset="0"/>
              <a:buNone/>
            </a:pPr>
            <a:endParaRPr lang="en-US" altLang="zh-CN" dirty="0"/>
          </a:p>
          <a:p>
            <a:pPr algn="ctr" eaLnBrk="1" hangingPunct="1">
              <a:buFont typeface="Georgia" pitchFamily="18" charset="0"/>
              <a:buNone/>
            </a:pPr>
            <a:endParaRPr lang="en-US" altLang="zh-CN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zh-CN" altLang="en-US" sz="9600" b="1" dirty="0" smtClean="0"/>
              <a:t>谢谢！</a:t>
            </a: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一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对项目发展趋势的把握</a:t>
            </a: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>
          <a:xfrm>
            <a:off x="468313" y="1955800"/>
            <a:ext cx="8218487" cy="4210050"/>
          </a:xfrm>
        </p:spPr>
        <p:txBody>
          <a:bodyPr/>
          <a:lstStyle/>
          <a:p>
            <a:pPr marL="109537" marR="381635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1.</a:t>
            </a:r>
            <a:r>
              <a:rPr lang="zh-CN" altLang="zh-CN" kern="0" dirty="0">
                <a:solidFill>
                  <a:srgbClr val="1D1B11"/>
                </a:solidFill>
                <a:latin typeface="宋体"/>
                <a:cs typeface="Arial"/>
              </a:rPr>
              <a:t>国际国内项目竞争格局变化趋势</a:t>
            </a:r>
          </a:p>
          <a:p>
            <a:pPr eaLnBrk="1" hangingPunct="1">
              <a:buFont typeface="Georgia" pitchFamily="18" charset="0"/>
              <a:buNone/>
            </a:pPr>
            <a:endParaRPr lang="zh-CN" altLang="en-US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一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对项目发展趋势的把握</a:t>
            </a: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2</a:t>
            </a:r>
            <a:r>
              <a:rPr lang="en-US" altLang="zh-CN" kern="0" dirty="0" smtClean="0">
                <a:solidFill>
                  <a:srgbClr val="1D1B11"/>
                </a:solidFill>
                <a:latin typeface="宋体"/>
                <a:cs typeface="Arial"/>
              </a:rPr>
              <a:t>.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竞赛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规则变化及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对</a:t>
            </a:r>
            <a:r>
              <a:rPr lang="zh-CN" altLang="en-US" kern="0" dirty="0" smtClean="0">
                <a:solidFill>
                  <a:srgbClr val="1D1B11"/>
                </a:solidFill>
                <a:latin typeface="Times New Roman"/>
                <a:cs typeface="Arial"/>
              </a:rPr>
              <a:t>业余训练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影响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  <a:p>
            <a:pPr eaLnBrk="1" hangingPunct="1">
              <a:buFont typeface="Georgia" pitchFamily="18" charset="0"/>
              <a:buNone/>
            </a:pPr>
            <a:endParaRPr lang="zh-CN" altLang="en-US" dirty="0" smtClean="0"/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一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对项目发展趋势的把握</a:t>
            </a:r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3.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专项</a:t>
            </a:r>
            <a:r>
              <a:rPr lang="zh-CN" altLang="en-US" kern="0" dirty="0">
                <a:solidFill>
                  <a:srgbClr val="1D1B11"/>
                </a:solidFill>
                <a:latin typeface="Times New Roman"/>
                <a:cs typeface="Arial"/>
              </a:rPr>
              <a:t>业</a:t>
            </a:r>
            <a:r>
              <a:rPr lang="zh-CN" altLang="en-US" kern="0" dirty="0" smtClean="0">
                <a:solidFill>
                  <a:srgbClr val="1D1B11"/>
                </a:solidFill>
                <a:latin typeface="Times New Roman"/>
                <a:cs typeface="Arial"/>
              </a:rPr>
              <a:t>训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的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最新理念与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方法</a:t>
            </a:r>
            <a:r>
              <a:rPr lang="zh-CN" altLang="en-US" kern="0" dirty="0" smtClean="0">
                <a:solidFill>
                  <a:srgbClr val="1D1B11"/>
                </a:solidFill>
                <a:latin typeface="Times New Roman"/>
                <a:cs typeface="Arial"/>
              </a:rPr>
              <a:t>手段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一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对项目发展趋势的把握</a:t>
            </a:r>
          </a:p>
        </p:txBody>
      </p:sp>
      <p:sp>
        <p:nvSpPr>
          <p:cNvPr id="31746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0" dirty="0">
                <a:solidFill>
                  <a:srgbClr val="1D1B11"/>
                </a:solidFill>
                <a:latin typeface="宋体"/>
                <a:cs typeface="Arial"/>
              </a:rPr>
              <a:t>4.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我国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项目</a:t>
            </a:r>
            <a:r>
              <a:rPr lang="zh-CN" altLang="en-US" kern="0" dirty="0">
                <a:solidFill>
                  <a:srgbClr val="1D1B11"/>
                </a:solidFill>
                <a:latin typeface="Times New Roman"/>
                <a:cs typeface="Arial"/>
              </a:rPr>
              <a:t>业训</a:t>
            </a:r>
            <a:r>
              <a:rPr lang="zh-CN" altLang="zh-CN" kern="0" dirty="0" smtClean="0">
                <a:solidFill>
                  <a:srgbClr val="1D1B11"/>
                </a:solidFill>
                <a:latin typeface="Times New Roman"/>
                <a:cs typeface="Arial"/>
              </a:rPr>
              <a:t>的</a:t>
            </a:r>
            <a:r>
              <a:rPr lang="zh-CN" altLang="zh-CN" kern="0" dirty="0">
                <a:solidFill>
                  <a:srgbClr val="1D1B11"/>
                </a:solidFill>
                <a:latin typeface="Times New Roman"/>
                <a:cs typeface="Arial"/>
              </a:rPr>
              <a:t>主要短板及反思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二</a:t>
            </a:r>
            <a:r>
              <a:rPr lang="en-US" altLang="zh-CN" dirty="0" smtClean="0">
                <a:cs typeface="+mj-cs"/>
              </a:rPr>
              <a:t>.</a:t>
            </a:r>
            <a:r>
              <a:rPr lang="zh-CN" altLang="en-US" dirty="0" smtClean="0">
                <a:cs typeface="+mj-cs"/>
              </a:rPr>
              <a:t>对项目青少年训练规律的认识</a:t>
            </a:r>
            <a:endParaRPr lang="zh-CN" altLang="en-US" dirty="0">
              <a:cs typeface="+mj-cs"/>
            </a:endParaRPr>
          </a:p>
        </p:txBody>
      </p:sp>
      <p:sp>
        <p:nvSpPr>
          <p:cNvPr id="32770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indent="0" algn="just">
              <a:spcAft>
                <a:spcPts val="0"/>
              </a:spcAft>
              <a:buNone/>
            </a:pPr>
            <a:r>
              <a:rPr lang="en-US" altLang="zh-CN" kern="100" dirty="0" smtClean="0">
                <a:solidFill>
                  <a:srgbClr val="1D1B11"/>
                </a:solidFill>
                <a:latin typeface="宋体"/>
              </a:rPr>
              <a:t>1</a:t>
            </a: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.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对</a:t>
            </a:r>
            <a:r>
              <a:rPr lang="zh-CN" altLang="en-US" kern="100" dirty="0" smtClean="0">
                <a:solidFill>
                  <a:srgbClr val="1D1B11"/>
                </a:solidFill>
                <a:latin typeface="Times New Roman"/>
              </a:rPr>
              <a:t>科学选材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规律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的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认识</a:t>
            </a:r>
            <a:endParaRPr lang="zh-CN" altLang="zh-CN" sz="1600" kern="100" dirty="0"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二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对项目青少年训练规律的认识</a:t>
            </a:r>
          </a:p>
        </p:txBody>
      </p:sp>
      <p:sp>
        <p:nvSpPr>
          <p:cNvPr id="33794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2.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对</a:t>
            </a:r>
            <a:r>
              <a:rPr lang="zh-CN" altLang="en-US" kern="100" dirty="0" smtClean="0">
                <a:solidFill>
                  <a:srgbClr val="1D1B11"/>
                </a:solidFill>
                <a:latin typeface="Times New Roman"/>
              </a:rPr>
              <a:t>基础训练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规律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的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认识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0075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 smtClean="0"/>
              <a:t>二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对项目青少年训练规律的认识</a:t>
            </a:r>
          </a:p>
        </p:txBody>
      </p:sp>
      <p:sp>
        <p:nvSpPr>
          <p:cNvPr id="34818" name="内容占位符 2"/>
          <p:cNvSpPr>
            <a:spLocks noGrp="1"/>
          </p:cNvSpPr>
          <p:nvPr>
            <p:ph idx="1"/>
          </p:nvPr>
        </p:nvSpPr>
        <p:spPr>
          <a:xfrm>
            <a:off x="468313" y="1916113"/>
            <a:ext cx="8218487" cy="4210050"/>
          </a:xfrm>
        </p:spPr>
        <p:txBody>
          <a:bodyPr/>
          <a:lstStyle/>
          <a:p>
            <a:pPr marL="109537" marR="381635" lvl="0" indent="0" algn="just">
              <a:spcAft>
                <a:spcPts val="0"/>
              </a:spcAft>
              <a:buNone/>
            </a:pPr>
            <a:r>
              <a:rPr lang="en-US" altLang="zh-CN" kern="100" dirty="0">
                <a:solidFill>
                  <a:srgbClr val="1D1B11"/>
                </a:solidFill>
                <a:latin typeface="宋体"/>
              </a:rPr>
              <a:t>3.</a:t>
            </a:r>
            <a:r>
              <a:rPr lang="zh-CN" altLang="zh-CN" kern="100" dirty="0">
                <a:solidFill>
                  <a:srgbClr val="1D1B11"/>
                </a:solidFill>
                <a:latin typeface="Times New Roman"/>
              </a:rPr>
              <a:t>对文化教育规律的</a:t>
            </a:r>
            <a:r>
              <a:rPr lang="zh-CN" altLang="zh-CN" kern="100" dirty="0" smtClean="0">
                <a:solidFill>
                  <a:srgbClr val="1D1B11"/>
                </a:solidFill>
                <a:latin typeface="Times New Roman"/>
              </a:rPr>
              <a:t>认识</a:t>
            </a:r>
            <a:endParaRPr lang="zh-CN" altLang="zh-CN" sz="1600" kern="100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4" name="Picture 2" descr="e:\PROGRA~1\360\360se6\USERDA~1\Temp\T01412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432048" cy="297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300192" y="260648"/>
            <a:ext cx="2159566" cy="3077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国家体育总局教练员学院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798</TotalTime>
  <Words>407</Words>
  <Application>Microsoft Office PowerPoint</Application>
  <PresentationFormat>全屏显示(4:3)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都市</vt:lpstr>
      <vt:lpstr>1_都市</vt:lpstr>
      <vt:lpstr>国家体育总局2015-2017精英教练员双百培养计划》业余训练资助对象答辩报告</vt:lpstr>
      <vt:lpstr>目录</vt:lpstr>
      <vt:lpstr>一. 对项目发展趋势的把握</vt:lpstr>
      <vt:lpstr>一. 对项目发展趋势的把握</vt:lpstr>
      <vt:lpstr>一. 对项目发展趋势的把握</vt:lpstr>
      <vt:lpstr>一. 对项目发展趋势的把握</vt:lpstr>
      <vt:lpstr>二.对项目青少年训练规律的认识</vt:lpstr>
      <vt:lpstr>二.对项目青少年训练规律的认识</vt:lpstr>
      <vt:lpstr>二.对项目青少年训练规律的认识</vt:lpstr>
      <vt:lpstr>二.对项目青少年训练规律的认识</vt:lpstr>
      <vt:lpstr>三. 对执教成功经验的总结</vt:lpstr>
      <vt:lpstr>三. 对执教成功经验的总结</vt:lpstr>
      <vt:lpstr>三. 对执教成功经验的总结</vt:lpstr>
      <vt:lpstr>三. 对执教成功经验的总结</vt:lpstr>
      <vt:lpstr>四.对未来执教思路的构想</vt:lpstr>
      <vt:lpstr>四. 对未来执教思路的构想</vt:lpstr>
      <vt:lpstr>四. 对未来执教思路的构想</vt:lpstr>
      <vt:lpstr>四. 对未来执教思路的构想</vt:lpstr>
      <vt:lpstr>四. 对未来执教思路的构想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年度述职报告</dc:title>
  <cp:lastModifiedBy>user</cp:lastModifiedBy>
  <cp:revision>47</cp:revision>
  <dcterms:modified xsi:type="dcterms:W3CDTF">2015-04-21T04:35:30Z</dcterms:modified>
</cp:coreProperties>
</file>