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08" r:id="rId2"/>
  </p:sldMasterIdLst>
  <p:handoutMasterIdLst>
    <p:handoutMasterId r:id="rId12"/>
  </p:handoutMasterIdLst>
  <p:sldIdLst>
    <p:sldId id="256" r:id="rId3"/>
    <p:sldId id="275" r:id="rId4"/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-100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Georgia" pitchFamily="18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Georgia" pitchFamily="18" charset="0"/>
              </a:defRPr>
            </a:lvl1pPr>
          </a:lstStyle>
          <a:p>
            <a:pPr>
              <a:defRPr/>
            </a:pPr>
            <a:fld id="{9E76745B-5B6B-4969-9C5F-1CC030ABD2DC}" type="datetimeFigureOut">
              <a:rPr lang="zh-CN" altLang="en-US"/>
              <a:pPr>
                <a:defRPr/>
              </a:pPr>
              <a:t>2015-11-9</a:t>
            </a:fld>
            <a:endParaRPr lang="en-US" altLang="zh-CN"/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Georgia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Georgia" pitchFamily="18" charset="0"/>
              </a:defRPr>
            </a:lvl1pPr>
          </a:lstStyle>
          <a:p>
            <a:pPr>
              <a:defRPr/>
            </a:pPr>
            <a:fld id="{B78FF724-0F01-4A89-AA3C-DCC1898EE8E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702476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22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矩形 23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矩形 24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矩形 25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矩形 26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1" name="圆角矩形 29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2" name="圆角矩形 30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矩形 6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矩形 9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矩形 10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矩形 18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17" name="日期占位符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0B52F9-9158-4FD1-AE5A-7BAC0C633A50}" type="datetimeFigureOut">
              <a:rPr lang="zh-CN" altLang="en-US"/>
              <a:pPr>
                <a:defRPr/>
              </a:pPr>
              <a:t>2015-11-9</a:t>
            </a:fld>
            <a:endParaRPr lang="zh-CN" altLang="en-US"/>
          </a:p>
        </p:txBody>
      </p:sp>
      <p:sp>
        <p:nvSpPr>
          <p:cNvPr id="18" name="页脚占位符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9" name="灯片编号占位符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569E950-5DFF-4F75-961F-85CC09C76B4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30793E-022E-45B1-8644-A0894912CC2F}" type="datetimeFigureOut">
              <a:rPr lang="zh-CN" altLang="en-US"/>
              <a:pPr>
                <a:defRPr/>
              </a:pPr>
              <a:t>2015-11-9</a:t>
            </a:fld>
            <a:endParaRPr lang="zh-CN" altLang="en-US"/>
          </a:p>
        </p:txBody>
      </p:sp>
      <p:sp>
        <p:nvSpPr>
          <p:cNvPr id="5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E0C908-F298-4E4B-88E9-F7DC40DFF4F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D33AB1-98F4-4A00-B489-DEA104B701BA}" type="datetimeFigureOut">
              <a:rPr lang="zh-CN" altLang="en-US"/>
              <a:pPr>
                <a:defRPr/>
              </a:pPr>
              <a:t>2015-11-9</a:t>
            </a:fld>
            <a:endParaRPr lang="zh-CN" altLang="en-US"/>
          </a:p>
        </p:txBody>
      </p:sp>
      <p:sp>
        <p:nvSpPr>
          <p:cNvPr id="5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FF786-8BEF-4A32-BDF7-A087B4C61DC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22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矩形 23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矩形 24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矩形 25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矩形 26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1" name="圆角矩形 29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2" name="圆角矩形 30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矩形 6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矩形 9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矩形 10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矩形 18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17" name="日期占位符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AB538E-AE93-414A-955A-5BB63B1FF8CC}" type="datetimeFigureOut">
              <a:rPr lang="zh-CN" altLang="en-US"/>
              <a:pPr>
                <a:defRPr/>
              </a:pPr>
              <a:t>2015-11-9</a:t>
            </a:fld>
            <a:endParaRPr lang="zh-CN" altLang="en-US"/>
          </a:p>
        </p:txBody>
      </p:sp>
      <p:sp>
        <p:nvSpPr>
          <p:cNvPr id="18" name="页脚占位符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9" name="灯片编号占位符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25572A9-8F4A-4C17-88C3-6EA56F408EC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CB116-453C-491F-BF5B-129C84569C8F}" type="datetimeFigureOut">
              <a:rPr lang="zh-CN" altLang="en-US"/>
              <a:pPr>
                <a:defRPr/>
              </a:pPr>
              <a:t>2015-11-9</a:t>
            </a:fld>
            <a:endParaRPr lang="zh-CN" altLang="en-US"/>
          </a:p>
        </p:txBody>
      </p:sp>
      <p:sp>
        <p:nvSpPr>
          <p:cNvPr id="5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6BB009-79E7-4A92-A550-E4740E6FD32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337BC-C14A-42E4-9753-D1286C5F05A7}" type="datetimeFigureOut">
              <a:rPr lang="zh-CN" altLang="en-US"/>
              <a:pPr>
                <a:defRPr/>
              </a:pPr>
              <a:t>2015-11-9</a:t>
            </a:fld>
            <a:endParaRPr lang="zh-CN" altLang="en-US"/>
          </a:p>
        </p:txBody>
      </p:sp>
      <p:sp>
        <p:nvSpPr>
          <p:cNvPr id="5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C11DFC-80BD-4D24-9774-53031B15640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240081-1B0D-4E11-A834-DB8A9473E956}" type="datetimeFigureOut">
              <a:rPr lang="zh-CN" altLang="en-US"/>
              <a:pPr>
                <a:defRPr/>
              </a:pPr>
              <a:t>2015-11-9</a:t>
            </a:fld>
            <a:endParaRPr lang="zh-CN" altLang="en-US"/>
          </a:p>
        </p:txBody>
      </p:sp>
      <p:sp>
        <p:nvSpPr>
          <p:cNvPr id="6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DE22E9-9BD1-4C9E-B9B9-08CA177793A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日期占位符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C07C3C46-BEC4-44E1-A37A-677331E15B60}" type="datetimeFigureOut">
              <a:rPr lang="zh-CN" altLang="en-US"/>
              <a:pPr>
                <a:defRPr/>
              </a:pPr>
              <a:t>2015-11-9</a:t>
            </a:fld>
            <a:endParaRPr lang="zh-CN" altLang="en-US"/>
          </a:p>
        </p:txBody>
      </p:sp>
      <p:sp>
        <p:nvSpPr>
          <p:cNvPr id="8" name="灯片编号占位符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8E0632B-6F2F-4FB6-912B-6ECCBDFE5AD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  <p:sp>
        <p:nvSpPr>
          <p:cNvPr id="9" name="页脚占位符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3C69D9-866F-4CE4-9CC2-530ACBE12E11}" type="datetimeFigureOut">
              <a:rPr lang="zh-CN" altLang="en-US"/>
              <a:pPr>
                <a:defRPr/>
              </a:pPr>
              <a:t>2015-11-9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97655E-FD4A-4134-BEB4-E86CFA4326B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0C06C-0E62-466E-BBA3-E5E0FEC0C064}" type="datetimeFigureOut">
              <a:rPr lang="zh-CN" altLang="en-US"/>
              <a:pPr>
                <a:defRPr/>
              </a:pPr>
              <a:t>2015-11-9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BA0AB5-4A2C-4F0D-8292-2AAF7183AA5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F06086-24D9-4C6D-9B30-80545FD49886}" type="datetimeFigureOut">
              <a:rPr lang="zh-CN" altLang="en-US"/>
              <a:pPr>
                <a:defRPr/>
              </a:pPr>
              <a:t>2015-11-9</a:t>
            </a:fld>
            <a:endParaRPr lang="zh-CN" altLang="en-US"/>
          </a:p>
        </p:txBody>
      </p:sp>
      <p:sp>
        <p:nvSpPr>
          <p:cNvPr id="6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676FBA-F2C7-43F4-99C4-5A52CC73764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31C442-D63C-4918-9C6B-A1B87D18679B}" type="datetimeFigureOut">
              <a:rPr lang="zh-CN" altLang="en-US"/>
              <a:pPr>
                <a:defRPr/>
              </a:pPr>
              <a:t>2015-11-9</a:t>
            </a:fld>
            <a:endParaRPr lang="zh-CN" altLang="en-US"/>
          </a:p>
        </p:txBody>
      </p:sp>
      <p:sp>
        <p:nvSpPr>
          <p:cNvPr id="5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0BE192-3259-4F4A-B92D-45FFE43444C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zh-CN" altLang="en-US" noProof="0" smtClean="0"/>
              <a:t>单击图标添加图片</a:t>
            </a:r>
            <a:endParaRPr lang="en-US" noProof="0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DFF751-8AE9-4A50-856D-4EC0BAC95CED}" type="datetimeFigureOut">
              <a:rPr lang="zh-CN" altLang="en-US"/>
              <a:pPr>
                <a:defRPr/>
              </a:pPr>
              <a:t>2015-11-9</a:t>
            </a:fld>
            <a:endParaRPr lang="zh-CN" altLang="en-US"/>
          </a:p>
        </p:txBody>
      </p:sp>
      <p:sp>
        <p:nvSpPr>
          <p:cNvPr id="6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5DC69B-D572-467D-999F-9226C6562F6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5F72F-0FBB-4F2C-AFE8-3A71D90ECABC}" type="datetimeFigureOut">
              <a:rPr lang="zh-CN" altLang="en-US"/>
              <a:pPr>
                <a:defRPr/>
              </a:pPr>
              <a:t>2015-11-9</a:t>
            </a:fld>
            <a:endParaRPr lang="zh-CN" altLang="en-US"/>
          </a:p>
        </p:txBody>
      </p:sp>
      <p:sp>
        <p:nvSpPr>
          <p:cNvPr id="5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54540C-19EA-4DE5-B336-FD95AC1A3A8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48C0FD-69B8-43EB-A041-6247F0C6E8A6}" type="datetimeFigureOut">
              <a:rPr lang="zh-CN" altLang="en-US"/>
              <a:pPr>
                <a:defRPr/>
              </a:pPr>
              <a:t>2015-11-9</a:t>
            </a:fld>
            <a:endParaRPr lang="zh-CN" altLang="en-US"/>
          </a:p>
        </p:txBody>
      </p:sp>
      <p:sp>
        <p:nvSpPr>
          <p:cNvPr id="5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C43C71-BC24-4A49-8904-F8515D9FE3D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09712F-6C1C-4A4A-8C3F-4462AA773C51}" type="datetimeFigureOut">
              <a:rPr lang="zh-CN" altLang="en-US"/>
              <a:pPr>
                <a:defRPr/>
              </a:pPr>
              <a:t>2015-11-9</a:t>
            </a:fld>
            <a:endParaRPr lang="zh-CN" altLang="en-US"/>
          </a:p>
        </p:txBody>
      </p:sp>
      <p:sp>
        <p:nvSpPr>
          <p:cNvPr id="5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262D2-0CC0-4174-B688-29AC51C118B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9030EE-28E7-4811-A12B-0E9980780AEC}" type="datetimeFigureOut">
              <a:rPr lang="zh-CN" altLang="en-US"/>
              <a:pPr>
                <a:defRPr/>
              </a:pPr>
              <a:t>2015-11-9</a:t>
            </a:fld>
            <a:endParaRPr lang="zh-CN" altLang="en-US"/>
          </a:p>
        </p:txBody>
      </p:sp>
      <p:sp>
        <p:nvSpPr>
          <p:cNvPr id="6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B041DA-5059-4046-ADD0-91AFC0642EE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日期占位符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479FFCC-DC5D-4CCC-859F-C0B012258B07}" type="datetimeFigureOut">
              <a:rPr lang="zh-CN" altLang="en-US"/>
              <a:pPr>
                <a:defRPr/>
              </a:pPr>
              <a:t>2015-11-9</a:t>
            </a:fld>
            <a:endParaRPr lang="zh-CN" altLang="en-US"/>
          </a:p>
        </p:txBody>
      </p:sp>
      <p:sp>
        <p:nvSpPr>
          <p:cNvPr id="8" name="灯片编号占位符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743B89B-8CC4-4EBD-9FA7-6F07236847B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  <p:sp>
        <p:nvSpPr>
          <p:cNvPr id="9" name="页脚占位符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F048D9-0521-4D40-9DD3-D0DAA5DA5C62}" type="datetimeFigureOut">
              <a:rPr lang="zh-CN" altLang="en-US"/>
              <a:pPr>
                <a:defRPr/>
              </a:pPr>
              <a:t>2015-11-9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312E0-1E94-4935-AE1B-3597A1CBF9E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CB2DB2-20AA-45B3-A626-3B5D6475EDF1}" type="datetimeFigureOut">
              <a:rPr lang="zh-CN" altLang="en-US"/>
              <a:pPr>
                <a:defRPr/>
              </a:pPr>
              <a:t>2015-11-9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4BA0ED-8C64-405B-A5EE-F5639FC9409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F29DF-4060-465C-8EFF-6BF4E8A0D708}" type="datetimeFigureOut">
              <a:rPr lang="zh-CN" altLang="en-US"/>
              <a:pPr>
                <a:defRPr/>
              </a:pPr>
              <a:t>2015-11-9</a:t>
            </a:fld>
            <a:endParaRPr lang="zh-CN" altLang="en-US"/>
          </a:p>
        </p:txBody>
      </p:sp>
      <p:sp>
        <p:nvSpPr>
          <p:cNvPr id="6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D7ACA-CFE5-4BEA-BD35-525F4F29292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zh-CN" altLang="en-US" noProof="0" smtClean="0"/>
              <a:t>单击图标添加图片</a:t>
            </a:r>
            <a:endParaRPr lang="en-US" noProof="0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33FEEE-6085-4F04-A355-57A6F63F9B08}" type="datetimeFigureOut">
              <a:rPr lang="zh-CN" altLang="en-US"/>
              <a:pPr>
                <a:defRPr/>
              </a:pPr>
              <a:t>2015-11-9</a:t>
            </a:fld>
            <a:endParaRPr lang="zh-CN" altLang="en-US"/>
          </a:p>
        </p:txBody>
      </p:sp>
      <p:sp>
        <p:nvSpPr>
          <p:cNvPr id="6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4C871A-D141-436D-80D6-1AA8F7E95FB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矩形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矩形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矩形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矩形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矩形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3" name="圆角矩形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4" name="圆角矩形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5" name="矩形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6" name="矩形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7" name="矩形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矩形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9" name="矩形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" name="矩形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39" name="标题占位符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en-US" smtClean="0"/>
          </a:p>
        </p:txBody>
      </p:sp>
      <p:sp>
        <p:nvSpPr>
          <p:cNvPr id="1040" name="文本占位符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smtClean="0"/>
          </a:p>
        </p:txBody>
      </p:sp>
      <p:sp>
        <p:nvSpPr>
          <p:cNvPr id="14" name="日期占位符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A341483-3D36-4059-8B7C-51706FD8D635}" type="datetimeFigureOut">
              <a:rPr lang="zh-CN" altLang="en-US"/>
              <a:pPr>
                <a:defRPr/>
              </a:pPr>
              <a:t>2015-11-9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23" name="灯片编号占位符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800">
                <a:solidFill>
                  <a:srgbClr val="FFFFFF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4F66FBB-073A-48EE-8B83-DEA830DBE81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22" r:id="rId2"/>
    <p:sldLayoutId id="2147483721" r:id="rId3"/>
    <p:sldLayoutId id="2147483720" r:id="rId4"/>
    <p:sldLayoutId id="2147483732" r:id="rId5"/>
    <p:sldLayoutId id="2147483733" r:id="rId6"/>
    <p:sldLayoutId id="2147483719" r:id="rId7"/>
    <p:sldLayoutId id="2147483718" r:id="rId8"/>
    <p:sldLayoutId id="2147483717" r:id="rId9"/>
    <p:sldLayoutId id="2147483716" r:id="rId10"/>
    <p:sldLayoutId id="214748371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方正姚体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  <a:ea typeface="方正姚体"/>
          <a:cs typeface="方正姚体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  <a:ea typeface="方正姚体"/>
          <a:cs typeface="方正姚体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  <a:ea typeface="方正姚体"/>
          <a:cs typeface="方正姚体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  <a:ea typeface="方正姚体"/>
          <a:cs typeface="方正姚体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  <a:ea typeface="方正姚体"/>
          <a:cs typeface="方正姚体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  <a:ea typeface="方正姚体"/>
          <a:cs typeface="方正姚体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  <a:ea typeface="方正姚体"/>
          <a:cs typeface="方正姚体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  <a:ea typeface="方正姚体"/>
          <a:cs typeface="方正姚体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矩形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矩形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矩形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矩形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矩形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3" name="圆角矩形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4" name="圆角矩形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5" name="矩形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6" name="矩形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7" name="矩形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矩形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9" name="矩形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" name="矩形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327" name="标题占位符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en-US" smtClean="0"/>
          </a:p>
        </p:txBody>
      </p:sp>
      <p:sp>
        <p:nvSpPr>
          <p:cNvPr id="13328" name="文本占位符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smtClean="0"/>
          </a:p>
        </p:txBody>
      </p:sp>
      <p:sp>
        <p:nvSpPr>
          <p:cNvPr id="14" name="日期占位符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4BC1CD8-C570-4583-AD8B-D6C4C8FCE98F}" type="datetimeFigureOut">
              <a:rPr lang="zh-CN" altLang="en-US"/>
              <a:pPr>
                <a:defRPr/>
              </a:pPr>
              <a:t>2015-11-9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23" name="灯片编号占位符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800">
                <a:solidFill>
                  <a:srgbClr val="FFFFFF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9924DA6-7532-4C44-8CBF-26E16284F99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0" r:id="rId2"/>
    <p:sldLayoutId id="2147483729" r:id="rId3"/>
    <p:sldLayoutId id="2147483728" r:id="rId4"/>
    <p:sldLayoutId id="2147483735" r:id="rId5"/>
    <p:sldLayoutId id="2147483736" r:id="rId6"/>
    <p:sldLayoutId id="2147483727" r:id="rId7"/>
    <p:sldLayoutId id="2147483726" r:id="rId8"/>
    <p:sldLayoutId id="2147483725" r:id="rId9"/>
    <p:sldLayoutId id="2147483724" r:id="rId10"/>
    <p:sldLayoutId id="214748372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方正姚体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  <a:ea typeface="方正姚体"/>
          <a:cs typeface="方正姚体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  <a:ea typeface="方正姚体"/>
          <a:cs typeface="方正姚体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  <a:ea typeface="方正姚体"/>
          <a:cs typeface="方正姚体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  <a:ea typeface="方正姚体"/>
          <a:cs typeface="方正姚体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  <a:ea typeface="方正姚体"/>
          <a:cs typeface="方正姚体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  <a:ea typeface="方正姚体"/>
          <a:cs typeface="方正姚体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  <a:ea typeface="方正姚体"/>
          <a:cs typeface="方正姚体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  <a:ea typeface="方正姚体"/>
          <a:cs typeface="方正姚体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标题 1"/>
          <p:cNvSpPr>
            <a:spLocks noGrp="1"/>
          </p:cNvSpPr>
          <p:nvPr>
            <p:ph type="ctrTitle"/>
          </p:nvPr>
        </p:nvSpPr>
        <p:spPr>
          <a:xfrm>
            <a:off x="468313" y="2205038"/>
            <a:ext cx="8458200" cy="1470025"/>
          </a:xfrm>
        </p:spPr>
        <p:txBody>
          <a:bodyPr/>
          <a:lstStyle/>
          <a:p>
            <a:pPr algn="ctr" eaLnBrk="1" hangingPunct="1"/>
            <a:r>
              <a:rPr lang="en-US" altLang="zh-CN" dirty="0" smtClean="0"/>
              <a:t>《</a:t>
            </a:r>
            <a:r>
              <a:rPr lang="zh-CN" altLang="en-US" dirty="0" smtClean="0"/>
              <a:t>精英教练员培养计划</a:t>
            </a:r>
            <a:r>
              <a:rPr lang="en-US" altLang="zh-CN" dirty="0" smtClean="0"/>
              <a:t>》</a:t>
            </a:r>
            <a:r>
              <a:rPr lang="zh-CN" altLang="en-US" dirty="0" smtClean="0"/>
              <a:t>业余训练资助</a:t>
            </a:r>
            <a:r>
              <a:rPr lang="zh-CN" altLang="en-US" dirty="0" smtClean="0"/>
              <a:t>对象终期考核报告</a:t>
            </a:r>
            <a:endParaRPr lang="zh-CN" altLang="en-US" dirty="0" smtClean="0"/>
          </a:p>
        </p:txBody>
      </p:sp>
      <p:sp>
        <p:nvSpPr>
          <p:cNvPr id="26626" name="副标题 2"/>
          <p:cNvSpPr>
            <a:spLocks noGrp="1"/>
          </p:cNvSpPr>
          <p:nvPr>
            <p:ph type="subTitle" idx="1"/>
          </p:nvPr>
        </p:nvSpPr>
        <p:spPr>
          <a:xfrm>
            <a:off x="468313" y="4292600"/>
            <a:ext cx="1593850" cy="1512888"/>
          </a:xfrm>
        </p:spPr>
        <p:txBody>
          <a:bodyPr/>
          <a:lstStyle/>
          <a:p>
            <a:pPr marL="63500" eaLnBrk="1" hangingPunct="1"/>
            <a:endParaRPr lang="en-US" altLang="zh-CN" smtClean="0"/>
          </a:p>
          <a:p>
            <a:pPr marL="63500" eaLnBrk="1" hangingPunct="1"/>
            <a:r>
              <a:rPr lang="zh-CN" altLang="en-US" smtClean="0"/>
              <a:t>报告人：</a:t>
            </a:r>
            <a:endParaRPr lang="en-US" altLang="zh-CN" smtClean="0"/>
          </a:p>
          <a:p>
            <a:pPr marL="63500" eaLnBrk="1" hangingPunct="1"/>
            <a:r>
              <a:rPr lang="zh-CN" altLang="en-US" smtClean="0"/>
              <a:t>单    位：</a:t>
            </a:r>
            <a:r>
              <a:rPr lang="en-US" altLang="zh-CN" smtClean="0"/>
              <a:t>  </a:t>
            </a:r>
            <a:endParaRPr lang="zh-CN" altLang="en-US" smtClean="0"/>
          </a:p>
        </p:txBody>
      </p:sp>
      <p:pic>
        <p:nvPicPr>
          <p:cNvPr id="1026" name="Picture 2" descr="e:\PROGRA~1\360\360se6\USERDA~1\Temp\T01412~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332656"/>
            <a:ext cx="432048" cy="29784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矩形 5"/>
          <p:cNvSpPr/>
          <p:nvPr/>
        </p:nvSpPr>
        <p:spPr>
          <a:xfrm>
            <a:off x="6516216" y="332656"/>
            <a:ext cx="2159566" cy="307777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400" dirty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国家体育总局教练员学院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8313" y="1196975"/>
            <a:ext cx="8218487" cy="58102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CN" altLang="en-US" dirty="0" smtClean="0">
                <a:cs typeface="+mj-cs"/>
              </a:rPr>
              <a:t>目录</a:t>
            </a:r>
            <a:endParaRPr lang="zh-CN" altLang="en-US" dirty="0">
              <a:cs typeface="+mj-cs"/>
            </a:endParaRPr>
          </a:p>
        </p:txBody>
      </p:sp>
      <p:sp>
        <p:nvSpPr>
          <p:cNvPr id="27650" name="内容占位符 2"/>
          <p:cNvSpPr>
            <a:spLocks noGrp="1"/>
          </p:cNvSpPr>
          <p:nvPr>
            <p:ph idx="1"/>
          </p:nvPr>
        </p:nvSpPr>
        <p:spPr>
          <a:xfrm>
            <a:off x="1018645" y="2060848"/>
            <a:ext cx="6561443" cy="3456384"/>
          </a:xfrm>
        </p:spPr>
        <p:txBody>
          <a:bodyPr/>
          <a:lstStyle/>
          <a:p>
            <a:pPr marL="514350" indent="-514350" eaLnBrk="1" hangingPunct="1">
              <a:buNone/>
            </a:pPr>
            <a:r>
              <a:rPr lang="zh-CN" altLang="en-US" sz="2400" dirty="0" smtClean="0">
                <a:latin typeface="+mj-ea"/>
                <a:ea typeface="+mj-ea"/>
              </a:rPr>
              <a:t>一、执教</a:t>
            </a:r>
            <a:r>
              <a:rPr lang="zh-CN" altLang="en-US" sz="2400" dirty="0">
                <a:latin typeface="+mj-ea"/>
                <a:ea typeface="+mj-ea"/>
              </a:rPr>
              <a:t>之</a:t>
            </a:r>
            <a:r>
              <a:rPr lang="zh-CN" altLang="en-US" sz="2400" dirty="0" smtClean="0">
                <a:latin typeface="+mj-ea"/>
                <a:ea typeface="+mj-ea"/>
              </a:rPr>
              <a:t>路</a:t>
            </a:r>
            <a:endParaRPr lang="en-US" altLang="zh-CN" sz="2400" dirty="0">
              <a:latin typeface="+mj-ea"/>
              <a:ea typeface="+mj-ea"/>
            </a:endParaRPr>
          </a:p>
          <a:p>
            <a:pPr marL="514350" indent="-514350" eaLnBrk="1" hangingPunct="1">
              <a:buNone/>
            </a:pPr>
            <a:r>
              <a:rPr lang="zh-CN" altLang="en-US" sz="2400" dirty="0" smtClean="0">
                <a:latin typeface="+mj-ea"/>
                <a:ea typeface="+mj-ea"/>
              </a:rPr>
              <a:t>二、统筹规划</a:t>
            </a:r>
            <a:endParaRPr lang="en-US" altLang="zh-CN" sz="2400" dirty="0" smtClean="0">
              <a:latin typeface="+mj-ea"/>
              <a:ea typeface="+mj-ea"/>
            </a:endParaRPr>
          </a:p>
          <a:p>
            <a:pPr marL="514350" indent="-514350" eaLnBrk="1" hangingPunct="1">
              <a:buNone/>
            </a:pPr>
            <a:r>
              <a:rPr lang="zh-CN" altLang="en-US" sz="2400" dirty="0" smtClean="0">
                <a:latin typeface="+mj-ea"/>
                <a:ea typeface="+mj-ea"/>
              </a:rPr>
              <a:t>三、训练实践</a:t>
            </a:r>
            <a:endParaRPr lang="en-US" altLang="zh-CN" sz="2400" dirty="0" smtClean="0">
              <a:latin typeface="+mj-ea"/>
              <a:ea typeface="+mj-ea"/>
            </a:endParaRPr>
          </a:p>
          <a:p>
            <a:pPr marL="514350" indent="-514350" eaLnBrk="1" hangingPunct="1">
              <a:buNone/>
            </a:pPr>
            <a:r>
              <a:rPr lang="zh-CN" altLang="en-US" sz="2400" dirty="0" smtClean="0">
                <a:latin typeface="+mj-ea"/>
                <a:ea typeface="+mj-ea"/>
              </a:rPr>
              <a:t>四、文化教育</a:t>
            </a:r>
            <a:endParaRPr lang="en-US" altLang="zh-CN" sz="2400" dirty="0" smtClean="0">
              <a:latin typeface="+mj-ea"/>
              <a:ea typeface="+mj-ea"/>
            </a:endParaRPr>
          </a:p>
          <a:p>
            <a:pPr marL="514350" indent="-514350" eaLnBrk="1" hangingPunct="1">
              <a:buNone/>
            </a:pPr>
            <a:r>
              <a:rPr lang="zh-CN" altLang="en-US" sz="2400" dirty="0" smtClean="0">
                <a:latin typeface="+mj-ea"/>
                <a:ea typeface="+mj-ea"/>
              </a:rPr>
              <a:t>五、团队管理</a:t>
            </a:r>
            <a:endParaRPr lang="en-US" altLang="zh-CN" sz="2400" dirty="0" smtClean="0">
              <a:latin typeface="+mj-ea"/>
              <a:ea typeface="+mj-ea"/>
            </a:endParaRPr>
          </a:p>
          <a:p>
            <a:pPr marL="514350" indent="-514350" eaLnBrk="1" hangingPunct="1">
              <a:buNone/>
            </a:pPr>
            <a:r>
              <a:rPr lang="zh-CN" altLang="en-US" sz="2400" dirty="0" smtClean="0">
                <a:latin typeface="+mj-ea"/>
                <a:ea typeface="+mj-ea"/>
              </a:rPr>
              <a:t>六、实践创新</a:t>
            </a:r>
            <a:endParaRPr lang="zh-CN" altLang="en-US" sz="2400" dirty="0">
              <a:latin typeface="+mj-ea"/>
              <a:ea typeface="+mj-ea"/>
            </a:endParaRPr>
          </a:p>
          <a:p>
            <a:pPr marL="514350" indent="-514350" eaLnBrk="1" hangingPunct="1">
              <a:buFont typeface="Georgia" pitchFamily="18" charset="0"/>
              <a:buNone/>
            </a:pPr>
            <a:r>
              <a:rPr lang="zh-CN" altLang="en-US" sz="2400" dirty="0" smtClean="0">
                <a:latin typeface="+mj-ea"/>
                <a:ea typeface="+mj-ea"/>
              </a:rPr>
              <a:t>七、主要成果</a:t>
            </a:r>
            <a:endParaRPr lang="en-US" altLang="zh-CN" sz="2400" dirty="0" smtClean="0">
              <a:latin typeface="+mj-ea"/>
              <a:ea typeface="+mj-ea"/>
            </a:endParaRPr>
          </a:p>
          <a:p>
            <a:pPr marL="514350" indent="-514350" eaLnBrk="1" hangingPunct="1">
              <a:buFont typeface="Georgia" pitchFamily="18" charset="0"/>
              <a:buNone/>
            </a:pPr>
            <a:endParaRPr lang="zh-CN" altLang="en-US" dirty="0" smtClean="0"/>
          </a:p>
        </p:txBody>
      </p:sp>
      <p:pic>
        <p:nvPicPr>
          <p:cNvPr id="4" name="Picture 2" descr="e:\PROGRA~1\360\360se6\USERDA~1\Temp\T01412~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260648"/>
            <a:ext cx="432048" cy="29784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矩形 5"/>
          <p:cNvSpPr/>
          <p:nvPr/>
        </p:nvSpPr>
        <p:spPr>
          <a:xfrm>
            <a:off x="6516216" y="260648"/>
            <a:ext cx="2159566" cy="307777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400" dirty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国家体育总局教练员学院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95288" y="1052513"/>
            <a:ext cx="8220075" cy="652462"/>
          </a:xfrm>
        </p:spPr>
        <p:txBody>
          <a:bodyPr>
            <a:normAutofit/>
          </a:bodyPr>
          <a:lstStyle/>
          <a:p>
            <a:pPr eaLnBrk="1" hangingPunct="1"/>
            <a:r>
              <a:rPr lang="zh-CN" altLang="en-US" sz="3600" dirty="0" smtClean="0"/>
              <a:t>一</a:t>
            </a:r>
            <a:r>
              <a:rPr lang="en-US" altLang="zh-CN" sz="3600" dirty="0" smtClean="0"/>
              <a:t>.</a:t>
            </a:r>
            <a:r>
              <a:rPr lang="zh-CN" altLang="en-US" sz="3600" dirty="0">
                <a:latin typeface="+mj-ea"/>
              </a:rPr>
              <a:t>执教之</a:t>
            </a:r>
            <a:r>
              <a:rPr lang="zh-CN" altLang="en-US" sz="3600" dirty="0" smtClean="0">
                <a:latin typeface="+mj-ea"/>
              </a:rPr>
              <a:t>路</a:t>
            </a:r>
            <a:endParaRPr lang="zh-CN" altLang="en-US" sz="3600" dirty="0" smtClean="0"/>
          </a:p>
        </p:txBody>
      </p:sp>
      <p:sp>
        <p:nvSpPr>
          <p:cNvPr id="28674" name="内容占位符 2"/>
          <p:cNvSpPr>
            <a:spLocks noGrp="1"/>
          </p:cNvSpPr>
          <p:nvPr>
            <p:ph idx="1"/>
          </p:nvPr>
        </p:nvSpPr>
        <p:spPr>
          <a:xfrm>
            <a:off x="468313" y="1955800"/>
            <a:ext cx="8218487" cy="4210050"/>
          </a:xfrm>
        </p:spPr>
        <p:txBody>
          <a:bodyPr/>
          <a:lstStyle/>
          <a:p>
            <a:pPr eaLnBrk="1" hangingPunct="1">
              <a:buNone/>
            </a:pPr>
            <a:r>
              <a:rPr lang="zh-CN" altLang="zh-CN" dirty="0"/>
              <a:t>包括教练员基本情况、执教经历、成长轨迹、项目规律认识、以及执教理念形成等方面内容。</a:t>
            </a:r>
            <a:endParaRPr lang="zh-CN" altLang="en-US" dirty="0" smtClean="0"/>
          </a:p>
        </p:txBody>
      </p:sp>
      <p:pic>
        <p:nvPicPr>
          <p:cNvPr id="4" name="Picture 2" descr="e:\PROGRA~1\360\360se6\USERDA~1\Temp\T01412~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260648"/>
            <a:ext cx="432048" cy="29784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矩形 5"/>
          <p:cNvSpPr/>
          <p:nvPr/>
        </p:nvSpPr>
        <p:spPr>
          <a:xfrm>
            <a:off x="6300192" y="260648"/>
            <a:ext cx="2159566" cy="307777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400" dirty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国家体育总局教练员学院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95288" y="1052513"/>
            <a:ext cx="8220075" cy="652462"/>
          </a:xfrm>
        </p:spPr>
        <p:txBody>
          <a:bodyPr>
            <a:normAutofit/>
          </a:bodyPr>
          <a:lstStyle/>
          <a:p>
            <a:pPr eaLnBrk="1" hangingPunct="1"/>
            <a:r>
              <a:rPr lang="zh-CN" altLang="en-US" sz="3600" dirty="0"/>
              <a:t>二</a:t>
            </a:r>
            <a:r>
              <a:rPr lang="en-US" altLang="zh-CN" sz="3600" dirty="0" smtClean="0"/>
              <a:t>.</a:t>
            </a:r>
            <a:r>
              <a:rPr lang="zh-CN" altLang="en-US" sz="3600" dirty="0"/>
              <a:t>统筹</a:t>
            </a:r>
            <a:r>
              <a:rPr lang="zh-CN" altLang="en-US" sz="3600" dirty="0" smtClean="0"/>
              <a:t>规划</a:t>
            </a:r>
            <a:endParaRPr lang="zh-CN" altLang="en-US" sz="3600" dirty="0" smtClean="0"/>
          </a:p>
        </p:txBody>
      </p:sp>
      <p:sp>
        <p:nvSpPr>
          <p:cNvPr id="29698" name="内容占位符 2"/>
          <p:cNvSpPr>
            <a:spLocks noGrp="1"/>
          </p:cNvSpPr>
          <p:nvPr>
            <p:ph idx="1"/>
          </p:nvPr>
        </p:nvSpPr>
        <p:spPr>
          <a:xfrm>
            <a:off x="468313" y="1916113"/>
            <a:ext cx="8218487" cy="4210050"/>
          </a:xfrm>
        </p:spPr>
        <p:txBody>
          <a:bodyPr/>
          <a:lstStyle/>
          <a:p>
            <a:pPr eaLnBrk="1" hangingPunct="1">
              <a:buNone/>
            </a:pPr>
            <a:r>
              <a:rPr lang="zh-CN" altLang="en-US" dirty="0" smtClean="0"/>
              <a:t>包括</a:t>
            </a:r>
            <a:r>
              <a:rPr lang="zh-CN" altLang="en-US" dirty="0"/>
              <a:t>训练目标确定、训练周期规划、运动能力评价、训练状态诊断与训练计划调整等方面内容。</a:t>
            </a:r>
            <a:endParaRPr lang="zh-CN" altLang="en-US" dirty="0" smtClean="0"/>
          </a:p>
        </p:txBody>
      </p:sp>
      <p:pic>
        <p:nvPicPr>
          <p:cNvPr id="4" name="Picture 2" descr="e:\PROGRA~1\360\360se6\USERDA~1\Temp\T01412~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260648"/>
            <a:ext cx="432048" cy="29784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矩形 5"/>
          <p:cNvSpPr/>
          <p:nvPr/>
        </p:nvSpPr>
        <p:spPr>
          <a:xfrm>
            <a:off x="6300192" y="260648"/>
            <a:ext cx="2159566" cy="307777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400" dirty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国家体育总局教练员学院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95288" y="1052513"/>
            <a:ext cx="8220075" cy="652462"/>
          </a:xfrm>
        </p:spPr>
        <p:txBody>
          <a:bodyPr>
            <a:normAutofit/>
          </a:bodyPr>
          <a:lstStyle/>
          <a:p>
            <a:pPr eaLnBrk="1" hangingPunct="1"/>
            <a:r>
              <a:rPr lang="zh-CN" altLang="en-US" sz="3600" dirty="0"/>
              <a:t>三</a:t>
            </a:r>
            <a:r>
              <a:rPr lang="en-US" altLang="zh-CN" sz="3600" dirty="0" smtClean="0"/>
              <a:t>.</a:t>
            </a:r>
            <a:r>
              <a:rPr lang="zh-CN" altLang="en-US" sz="3600" dirty="0"/>
              <a:t>训练实践</a:t>
            </a:r>
            <a:endParaRPr lang="zh-CN" altLang="en-US" sz="3600" dirty="0" smtClean="0"/>
          </a:p>
        </p:txBody>
      </p:sp>
      <p:sp>
        <p:nvSpPr>
          <p:cNvPr id="30722" name="内容占位符 2"/>
          <p:cNvSpPr>
            <a:spLocks noGrp="1"/>
          </p:cNvSpPr>
          <p:nvPr>
            <p:ph idx="1"/>
          </p:nvPr>
        </p:nvSpPr>
        <p:spPr>
          <a:xfrm>
            <a:off x="468313" y="1916113"/>
            <a:ext cx="8218487" cy="4210050"/>
          </a:xfrm>
        </p:spPr>
        <p:txBody>
          <a:bodyPr/>
          <a:lstStyle/>
          <a:p>
            <a:pPr eaLnBrk="1" hangingPunct="1">
              <a:buNone/>
            </a:pPr>
            <a:r>
              <a:rPr lang="zh-CN" altLang="en-US" dirty="0" smtClean="0"/>
              <a:t>包括</a:t>
            </a:r>
            <a:r>
              <a:rPr lang="zh-CN" altLang="en-US" dirty="0"/>
              <a:t>基础选材工作、训练内容结构、训练方法手段、训练负荷安排与比赛交流工作等方面内容。</a:t>
            </a:r>
            <a:endParaRPr lang="zh-CN" altLang="en-US" dirty="0" smtClean="0"/>
          </a:p>
        </p:txBody>
      </p:sp>
      <p:pic>
        <p:nvPicPr>
          <p:cNvPr id="4" name="Picture 2" descr="e:\PROGRA~1\360\360se6\USERDA~1\Temp\T01412~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260648"/>
            <a:ext cx="432048" cy="29784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矩形 5"/>
          <p:cNvSpPr/>
          <p:nvPr/>
        </p:nvSpPr>
        <p:spPr>
          <a:xfrm>
            <a:off x="6300192" y="260648"/>
            <a:ext cx="2159566" cy="307777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400" dirty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国家体育总局教练员学院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95288" y="1052513"/>
            <a:ext cx="8220075" cy="652462"/>
          </a:xfrm>
        </p:spPr>
        <p:txBody>
          <a:bodyPr>
            <a:normAutofit/>
          </a:bodyPr>
          <a:lstStyle/>
          <a:p>
            <a:pPr eaLnBrk="1" hangingPunct="1"/>
            <a:r>
              <a:rPr lang="zh-CN" altLang="en-US" sz="3600" dirty="0" smtClean="0"/>
              <a:t>四</a:t>
            </a:r>
            <a:r>
              <a:rPr lang="en-US" altLang="zh-CN" sz="3600" dirty="0" smtClean="0"/>
              <a:t>.</a:t>
            </a:r>
            <a:r>
              <a:rPr lang="zh-CN" altLang="en-US" sz="3600" dirty="0"/>
              <a:t>文化教育</a:t>
            </a:r>
            <a:endParaRPr lang="zh-CN" altLang="en-US" sz="3600" dirty="0" smtClean="0"/>
          </a:p>
        </p:txBody>
      </p:sp>
      <p:sp>
        <p:nvSpPr>
          <p:cNvPr id="31746" name="内容占位符 2"/>
          <p:cNvSpPr>
            <a:spLocks noGrp="1"/>
          </p:cNvSpPr>
          <p:nvPr>
            <p:ph idx="1"/>
          </p:nvPr>
        </p:nvSpPr>
        <p:spPr>
          <a:xfrm>
            <a:off x="468313" y="1916113"/>
            <a:ext cx="8218487" cy="4210050"/>
          </a:xfrm>
        </p:spPr>
        <p:txBody>
          <a:bodyPr/>
          <a:lstStyle/>
          <a:p>
            <a:pPr eaLnBrk="1" hangingPunct="1">
              <a:buNone/>
            </a:pPr>
            <a:r>
              <a:rPr lang="zh-CN" altLang="en-US" dirty="0" smtClean="0"/>
              <a:t>包括</a:t>
            </a:r>
            <a:r>
              <a:rPr lang="zh-CN" altLang="en-US" dirty="0"/>
              <a:t>文化教育工作与思想品德培养等方面。</a:t>
            </a:r>
            <a:endParaRPr lang="zh-CN" altLang="en-US" dirty="0" smtClean="0"/>
          </a:p>
        </p:txBody>
      </p:sp>
      <p:pic>
        <p:nvPicPr>
          <p:cNvPr id="4" name="Picture 2" descr="e:\PROGRA~1\360\360se6\USERDA~1\Temp\T01412~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260648"/>
            <a:ext cx="432048" cy="29784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矩形 5"/>
          <p:cNvSpPr/>
          <p:nvPr/>
        </p:nvSpPr>
        <p:spPr>
          <a:xfrm>
            <a:off x="6300192" y="260648"/>
            <a:ext cx="2159566" cy="307777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400" dirty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国家体育总局教练员学院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95288" y="1052513"/>
            <a:ext cx="8220075" cy="6524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CN" altLang="en-US" dirty="0" smtClean="0">
                <a:cs typeface="+mj-cs"/>
              </a:rPr>
              <a:t>五</a:t>
            </a:r>
            <a:r>
              <a:rPr lang="en-US" altLang="zh-CN" dirty="0" smtClean="0">
                <a:cs typeface="+mj-cs"/>
              </a:rPr>
              <a:t>.</a:t>
            </a:r>
            <a:r>
              <a:rPr lang="zh-CN" altLang="en-US" dirty="0"/>
              <a:t>团队管理</a:t>
            </a:r>
            <a:endParaRPr lang="zh-CN" altLang="en-US" dirty="0">
              <a:cs typeface="+mj-cs"/>
            </a:endParaRPr>
          </a:p>
        </p:txBody>
      </p:sp>
      <p:sp>
        <p:nvSpPr>
          <p:cNvPr id="32770" name="内容占位符 2"/>
          <p:cNvSpPr>
            <a:spLocks noGrp="1"/>
          </p:cNvSpPr>
          <p:nvPr>
            <p:ph idx="1"/>
          </p:nvPr>
        </p:nvSpPr>
        <p:spPr>
          <a:xfrm>
            <a:off x="468313" y="1916113"/>
            <a:ext cx="8218487" cy="4210050"/>
          </a:xfrm>
        </p:spPr>
        <p:txBody>
          <a:bodyPr/>
          <a:lstStyle/>
          <a:p>
            <a:pPr eaLnBrk="1" hangingPunct="1">
              <a:buNone/>
            </a:pPr>
            <a:r>
              <a:rPr lang="zh-CN" altLang="en-US" dirty="0" smtClean="0"/>
              <a:t>包括</a:t>
            </a:r>
            <a:r>
              <a:rPr lang="zh-CN" altLang="en-US" dirty="0"/>
              <a:t>教练员团队管理、运动员队伍管理等方面内容。</a:t>
            </a:r>
            <a:endParaRPr lang="zh-CN" altLang="en-US" dirty="0" smtClean="0"/>
          </a:p>
        </p:txBody>
      </p:sp>
      <p:pic>
        <p:nvPicPr>
          <p:cNvPr id="4" name="Picture 2" descr="e:\PROGRA~1\360\360se6\USERDA~1\Temp\T01412~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260648"/>
            <a:ext cx="432048" cy="29784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矩形 5"/>
          <p:cNvSpPr/>
          <p:nvPr/>
        </p:nvSpPr>
        <p:spPr>
          <a:xfrm>
            <a:off x="6300192" y="260648"/>
            <a:ext cx="2159566" cy="307777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400" dirty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国家体育总局教练员学院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95288" y="1052513"/>
            <a:ext cx="8220075" cy="652462"/>
          </a:xfrm>
        </p:spPr>
        <p:txBody>
          <a:bodyPr>
            <a:normAutofit/>
          </a:bodyPr>
          <a:lstStyle/>
          <a:p>
            <a:pPr eaLnBrk="1" hangingPunct="1"/>
            <a:r>
              <a:rPr lang="zh-CN" altLang="en-US" sz="3600" dirty="0"/>
              <a:t>六</a:t>
            </a:r>
            <a:r>
              <a:rPr lang="en-US" altLang="zh-CN" sz="3600" dirty="0" smtClean="0"/>
              <a:t>.</a:t>
            </a:r>
            <a:r>
              <a:rPr lang="zh-CN" altLang="en-US" sz="3600" dirty="0" smtClean="0"/>
              <a:t>实践创新</a:t>
            </a:r>
            <a:endParaRPr lang="zh-CN" altLang="en-US" sz="3600" dirty="0" smtClean="0"/>
          </a:p>
        </p:txBody>
      </p:sp>
      <p:sp>
        <p:nvSpPr>
          <p:cNvPr id="33794" name="内容占位符 2"/>
          <p:cNvSpPr>
            <a:spLocks noGrp="1"/>
          </p:cNvSpPr>
          <p:nvPr>
            <p:ph idx="1"/>
          </p:nvPr>
        </p:nvSpPr>
        <p:spPr>
          <a:xfrm>
            <a:off x="468313" y="1916113"/>
            <a:ext cx="8218487" cy="4210050"/>
          </a:xfrm>
        </p:spPr>
        <p:txBody>
          <a:bodyPr/>
          <a:lstStyle/>
          <a:p>
            <a:pPr eaLnBrk="1" hangingPunct="1">
              <a:buFont typeface="Georgia" pitchFamily="18" charset="0"/>
              <a:buNone/>
            </a:pPr>
            <a:r>
              <a:rPr lang="zh-CN" altLang="en-US" dirty="0" smtClean="0"/>
              <a:t>包括训练理念、教育理念、管理理念的创新；训练方法、训练手段、教育手段的创新；</a:t>
            </a:r>
            <a:endParaRPr lang="zh-CN" altLang="zh-CN" dirty="0" smtClean="0"/>
          </a:p>
        </p:txBody>
      </p:sp>
      <p:pic>
        <p:nvPicPr>
          <p:cNvPr id="4" name="Picture 2" descr="e:\PROGRA~1\360\360se6\USERDA~1\Temp\T01412~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260648"/>
            <a:ext cx="432048" cy="29784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矩形 5"/>
          <p:cNvSpPr/>
          <p:nvPr/>
        </p:nvSpPr>
        <p:spPr>
          <a:xfrm>
            <a:off x="6300192" y="260648"/>
            <a:ext cx="2159566" cy="307777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400" dirty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国家体育总局教练员学院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95288" y="1052513"/>
            <a:ext cx="8220075" cy="652462"/>
          </a:xfrm>
        </p:spPr>
        <p:txBody>
          <a:bodyPr>
            <a:normAutofit/>
          </a:bodyPr>
          <a:lstStyle/>
          <a:p>
            <a:pPr eaLnBrk="1" hangingPunct="1"/>
            <a:r>
              <a:rPr lang="zh-CN" altLang="en-US" sz="3600" dirty="0"/>
              <a:t>七</a:t>
            </a:r>
            <a:r>
              <a:rPr lang="en-US" altLang="zh-CN" sz="3600" dirty="0" smtClean="0"/>
              <a:t>.</a:t>
            </a:r>
            <a:r>
              <a:rPr lang="zh-CN" altLang="en-US" sz="3600" dirty="0"/>
              <a:t>主要成果</a:t>
            </a:r>
            <a:endParaRPr lang="zh-CN" altLang="en-US" sz="3600" dirty="0" smtClean="0"/>
          </a:p>
        </p:txBody>
      </p:sp>
      <p:sp>
        <p:nvSpPr>
          <p:cNvPr id="34818" name="内容占位符 2"/>
          <p:cNvSpPr>
            <a:spLocks noGrp="1"/>
          </p:cNvSpPr>
          <p:nvPr>
            <p:ph idx="1"/>
          </p:nvPr>
        </p:nvSpPr>
        <p:spPr>
          <a:xfrm>
            <a:off x="468313" y="1916113"/>
            <a:ext cx="8218487" cy="4210050"/>
          </a:xfrm>
        </p:spPr>
        <p:txBody>
          <a:bodyPr/>
          <a:lstStyle/>
          <a:p>
            <a:pPr eaLnBrk="1" hangingPunct="1">
              <a:buFont typeface="Georgia" pitchFamily="18" charset="0"/>
              <a:buNone/>
            </a:pPr>
            <a:r>
              <a:rPr lang="zh-CN" altLang="en-US" dirty="0" smtClean="0"/>
              <a:t>包括在培训学习、训练研究与工作实际中取得的主要成绩与成果。</a:t>
            </a:r>
            <a:endParaRPr lang="zh-CN" altLang="en-US" dirty="0" smtClean="0"/>
          </a:p>
        </p:txBody>
      </p:sp>
      <p:pic>
        <p:nvPicPr>
          <p:cNvPr id="4" name="Picture 2" descr="e:\PROGRA~1\360\360se6\USERDA~1\Temp\T01412~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260648"/>
            <a:ext cx="432048" cy="29784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矩形 5"/>
          <p:cNvSpPr/>
          <p:nvPr/>
        </p:nvSpPr>
        <p:spPr>
          <a:xfrm>
            <a:off x="6300192" y="260648"/>
            <a:ext cx="2159566" cy="307777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400" dirty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国家体育总局教练员学院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都市">
  <a:themeElements>
    <a:clrScheme name="都市">
      <a:dk1>
        <a:sysClr val="windowText" lastClr="000080"/>
      </a:dk1>
      <a:lt1>
        <a:sysClr val="window" lastClr="C0C0C0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都市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都市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都市">
  <a:themeElements>
    <a:clrScheme name="都市">
      <a:dk1>
        <a:sysClr val="windowText" lastClr="000080"/>
      </a:dk1>
      <a:lt1>
        <a:sysClr val="window" lastClr="C0C0C0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都市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都市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768</TotalTime>
  <Words>233</Words>
  <Application>Microsoft Office PowerPoint</Application>
  <PresentationFormat>全屏显示(4:3)</PresentationFormat>
  <Paragraphs>35</Paragraphs>
  <Slides>9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2</vt:i4>
      </vt:variant>
      <vt:variant>
        <vt:lpstr>幻灯片标题</vt:lpstr>
      </vt:variant>
      <vt:variant>
        <vt:i4>9</vt:i4>
      </vt:variant>
    </vt:vector>
  </HeadingPairs>
  <TitlesOfParts>
    <vt:vector size="11" baseType="lpstr">
      <vt:lpstr>都市</vt:lpstr>
      <vt:lpstr>1_都市</vt:lpstr>
      <vt:lpstr>《精英教练员培养计划》业余训练资助对象终期考核报告</vt:lpstr>
      <vt:lpstr>目录</vt:lpstr>
      <vt:lpstr>一.执教之路</vt:lpstr>
      <vt:lpstr>二.统筹规划</vt:lpstr>
      <vt:lpstr>三.训练实践</vt:lpstr>
      <vt:lpstr>四.文化教育</vt:lpstr>
      <vt:lpstr>五.团队管理</vt:lpstr>
      <vt:lpstr>六.实践创新</vt:lpstr>
      <vt:lpstr>七.主要成果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年度述职报告</dc:title>
  <cp:lastModifiedBy>Lenovo User</cp:lastModifiedBy>
  <cp:revision>32</cp:revision>
  <dcterms:modified xsi:type="dcterms:W3CDTF">2015-11-09T09:16:12Z</dcterms:modified>
</cp:coreProperties>
</file>